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86" r:id="rId3"/>
    <p:sldId id="288" r:id="rId5"/>
    <p:sldId id="309" r:id="rId6"/>
    <p:sldId id="310" r:id="rId7"/>
    <p:sldId id="311" r:id="rId8"/>
    <p:sldId id="322" r:id="rId9"/>
    <p:sldId id="323" r:id="rId10"/>
    <p:sldId id="317" r:id="rId11"/>
    <p:sldId id="335" r:id="rId12"/>
    <p:sldId id="312" r:id="rId13"/>
    <p:sldId id="318" r:id="rId14"/>
    <p:sldId id="314" r:id="rId15"/>
    <p:sldId id="316" r:id="rId16"/>
    <p:sldId id="336" r:id="rId17"/>
    <p:sldId id="337" r:id="rId18"/>
    <p:sldId id="338" r:id="rId19"/>
    <p:sldId id="339" r:id="rId20"/>
    <p:sldId id="340" r:id="rId21"/>
    <p:sldId id="319" r:id="rId22"/>
    <p:sldId id="313" r:id="rId23"/>
    <p:sldId id="321" r:id="rId24"/>
    <p:sldId id="324" r:id="rId25"/>
    <p:sldId id="325" r:id="rId26"/>
    <p:sldId id="32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46" autoAdjust="0"/>
  </p:normalViewPr>
  <p:slideViewPr>
    <p:cSldViewPr>
      <p:cViewPr varScale="1">
        <p:scale>
          <a:sx n="100" d="100"/>
          <a:sy n="100" d="100"/>
        </p:scale>
        <p:origin x="191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2648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94FD0-744B-41AF-82FA-B47DFE65E5BC}" type="datetimeFigureOut">
              <a:rPr lang="pt-BR" smtClean="0"/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7E15B-7ABB-49FD-A204-25BDBADF1E50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064A9-5F53-4360-85CA-F7F4DE8E29A6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B820-FA2B-4DB3-B882-38E935B65E39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E1946-D164-4B72-9046-D61C6AAC7975}" type="slidenum">
              <a:rPr lang="pt-BR" smtClean="0">
                <a:solidFill>
                  <a:prstClr val="black"/>
                </a:solidFill>
              </a:rPr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907F-A546-42D3-9096-DD5335E1F2D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91A-64FB-4EE7-BF04-108BF3DD5D6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4364-BD38-4B2E-9FFF-9E9711E7660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225F9598-97DF-4895-85EA-577BF10D959C}" type="slidenum">
              <a:rPr lang="en-US" smtClean="0"/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65673"/>
            <a:ext cx="1084729" cy="1084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537B6-C014-42AF-83EA-99A13C3CCF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FE5C-5AA4-4ED7-A09C-E4D4C352F3CB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15D49-97BB-4F5F-8DA5-C1C3D74BA17E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74B4-B7A9-49C3-9E68-29CA2B5A6BD6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6A61-EFA6-4F43-89B2-8E42E8D83934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4921-57C1-4F09-BA1A-62C3B17691E2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AD1-2B21-432D-ADD8-8A7A74366C7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BA076-D69B-4123-8C67-8F8EF495340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.jpeg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7.wmf"/><Relationship Id="rId1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Projeto de circuitos</a:t>
            </a:r>
            <a:br>
              <a:rPr lang="pt-BR" dirty="0" smtClean="0"/>
            </a:br>
            <a:r>
              <a:rPr lang="pt-BR" dirty="0" smtClean="0"/>
              <a:t>fotônicos em silício</a:t>
            </a:r>
            <a:endParaRPr lang="pt-BR" dirty="0" smtClean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/>
          </a:bodyPr>
          <a:lstStyle/>
          <a:p>
            <a:r>
              <a:rPr lang="pt-BR" dirty="0" smtClean="0"/>
              <a:t>Aula </a:t>
            </a:r>
            <a:r>
              <a:rPr lang="pt-BR" dirty="0" smtClean="0"/>
              <a:t>1: introdução </a:t>
            </a:r>
            <a:r>
              <a:rPr lang="pt-BR" smtClean="0"/>
              <a:t>ao conteúdo da </a:t>
            </a:r>
            <a:r>
              <a:rPr lang="pt-BR" dirty="0" smtClean="0"/>
              <a:t>disciplina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Prof. </a:t>
            </a:r>
            <a:r>
              <a:rPr lang="pt-BR" dirty="0" smtClean="0"/>
              <a:t>Adolfo Fernandes </a:t>
            </a:r>
            <a:r>
              <a:rPr lang="pt-BR" dirty="0" err="1" smtClean="0"/>
              <a:t>Herbster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346075"/>
            <a:ext cx="1552575" cy="155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pt-BR" dirty="0" smtClean="0"/>
              <a:t>Por qual motivo utilizar Silício?</a:t>
            </a:r>
            <a:endParaRPr lang="pt-BR" dirty="0" smtClean="0"/>
          </a:p>
          <a:p>
            <a:pPr lvl="2" algn="just"/>
            <a:r>
              <a:rPr lang="pt-BR" b="1" dirty="0" smtClean="0">
                <a:solidFill>
                  <a:srgbClr val="00B050"/>
                </a:solidFill>
                <a:sym typeface="+mn-ea"/>
              </a:rPr>
              <a:t>Compatível com a tecnologia CMOS (alta escala);</a:t>
            </a:r>
            <a:endParaRPr lang="pt-BR" b="1" dirty="0" smtClean="0">
              <a:solidFill>
                <a:srgbClr val="00B050"/>
              </a:solidFill>
              <a:sym typeface="+mn-ea"/>
            </a:endParaRPr>
          </a:p>
          <a:p>
            <a:pPr lvl="2" algn="just"/>
            <a:r>
              <a:rPr lang="pt-BR" b="1" dirty="0" smtClean="0">
                <a:solidFill>
                  <a:srgbClr val="00B050"/>
                </a:solidFill>
              </a:rPr>
              <a:t>Transparente na região de 1.3 - 1.6 um;</a:t>
            </a:r>
            <a:endParaRPr lang="pt-BR" b="1" dirty="0" smtClean="0">
              <a:solidFill>
                <a:srgbClr val="00B05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00B050"/>
                </a:solidFill>
              </a:rPr>
              <a:t>Alto contraste de índice - menor </a:t>
            </a:r>
            <a:r>
              <a:rPr lang="pt-BR" b="1" i="1" dirty="0" smtClean="0">
                <a:solidFill>
                  <a:srgbClr val="00B050"/>
                </a:solidFill>
              </a:rPr>
              <a:t>footprint;</a:t>
            </a:r>
            <a:endParaRPr lang="pt-BR" b="1" i="1" dirty="0" smtClean="0">
              <a:solidFill>
                <a:srgbClr val="00B05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00B050"/>
                </a:solidFill>
                <a:sym typeface="+mn-ea"/>
              </a:rPr>
              <a:t>Baixo custo;</a:t>
            </a:r>
            <a:endParaRPr lang="pt-BR" i="1" dirty="0" smtClean="0">
              <a:solidFill>
                <a:srgbClr val="00B05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FF0000"/>
                </a:solidFill>
                <a:sym typeface="+mn-ea"/>
              </a:rPr>
              <a:t>Sem detecção na região 1.3 - 1.6 um;</a:t>
            </a:r>
            <a:endParaRPr lang="pt-BR" b="1" dirty="0" smtClean="0">
              <a:solidFill>
                <a:srgbClr val="FF0000"/>
              </a:solidFill>
              <a:sym typeface="+mn-ea"/>
            </a:endParaRPr>
          </a:p>
          <a:p>
            <a:pPr lvl="2" algn="just"/>
            <a:r>
              <a:rPr lang="pt-BR" b="1" dirty="0" smtClean="0">
                <a:solidFill>
                  <a:srgbClr val="FF0000"/>
                </a:solidFill>
              </a:rPr>
              <a:t>Sem efeito eletro-óptico;</a:t>
            </a:r>
            <a:endParaRPr lang="pt-BR" b="1" dirty="0" smtClean="0">
              <a:solidFill>
                <a:srgbClr val="FF000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FF0000"/>
                </a:solidFill>
              </a:rPr>
              <a:t>Alto constraste de índice - acoplamento;</a:t>
            </a:r>
            <a:endParaRPr lang="pt-BR" b="1" dirty="0" smtClean="0">
              <a:solidFill>
                <a:srgbClr val="FF000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FF0000"/>
                </a:solidFill>
              </a:rPr>
              <a:t>Falhas na emissão de luz (eficiência);</a:t>
            </a:r>
            <a:endParaRPr lang="pt-BR" b="1" dirty="0" smtClean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73C7-41D2-4DDA-B7DB-1C472DAE2CA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pt-BR" dirty="0" smtClean="0"/>
              <a:t>Por qual motivo utilizar Silício?</a:t>
            </a:r>
            <a:endParaRPr lang="pt-BR" dirty="0" smtClean="0"/>
          </a:p>
          <a:p>
            <a:pPr lvl="2" algn="just"/>
            <a:r>
              <a:rPr lang="pt-BR" b="1" dirty="0" smtClean="0">
                <a:solidFill>
                  <a:srgbClr val="00B050"/>
                </a:solidFill>
              </a:rPr>
              <a:t>Transparente na região de 1.3 - 1.6 um;</a:t>
            </a:r>
            <a:endParaRPr lang="pt-BR" b="1" dirty="0" smtClean="0">
              <a:solidFill>
                <a:srgbClr val="00B05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00B050"/>
                </a:solidFill>
              </a:rPr>
              <a:t>Compatível com a tecnologia CMOS (alta escala);</a:t>
            </a:r>
            <a:endParaRPr lang="pt-BR" b="1" dirty="0" smtClean="0">
              <a:solidFill>
                <a:srgbClr val="00B05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00B050"/>
                </a:solidFill>
              </a:rPr>
              <a:t>Baixo custo;</a:t>
            </a:r>
            <a:endParaRPr lang="pt-BR" b="1" dirty="0" smtClean="0">
              <a:solidFill>
                <a:srgbClr val="00B05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00B050"/>
                </a:solidFill>
              </a:rPr>
              <a:t>Alto contraste de índice - menor </a:t>
            </a:r>
            <a:r>
              <a:rPr lang="pt-BR" b="1" i="1" dirty="0" smtClean="0">
                <a:solidFill>
                  <a:srgbClr val="00B050"/>
                </a:solidFill>
              </a:rPr>
              <a:t>footprint;</a:t>
            </a:r>
            <a:endParaRPr lang="pt-BR" i="1" dirty="0" smtClean="0">
              <a:solidFill>
                <a:srgbClr val="00B05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FF0000"/>
                </a:solidFill>
              </a:rPr>
              <a:t>Sem efeito eletro-óptico;</a:t>
            </a:r>
            <a:endParaRPr lang="pt-BR" b="1" dirty="0" smtClean="0">
              <a:solidFill>
                <a:srgbClr val="FF000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FF0000"/>
                </a:solidFill>
              </a:rPr>
              <a:t>Sem detecção na região 1.3 - 1.6 um;</a:t>
            </a:r>
            <a:endParaRPr lang="pt-BR" b="1" dirty="0" smtClean="0">
              <a:solidFill>
                <a:srgbClr val="FF000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FF0000"/>
                </a:solidFill>
              </a:rPr>
              <a:t>Alto constraste de índice - acoplamento;</a:t>
            </a:r>
            <a:endParaRPr lang="pt-BR" b="1" dirty="0" smtClean="0">
              <a:solidFill>
                <a:srgbClr val="FF0000"/>
              </a:solidFill>
            </a:endParaRPr>
          </a:p>
          <a:p>
            <a:pPr lvl="2" algn="just"/>
            <a:r>
              <a:rPr lang="pt-BR" b="1" dirty="0" smtClean="0">
                <a:solidFill>
                  <a:srgbClr val="FF0000"/>
                </a:solidFill>
              </a:rPr>
              <a:t>Falhas na emissão de luz (eficiência);</a:t>
            </a:r>
            <a:endParaRPr lang="pt-BR" b="1" dirty="0" smtClean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73C7-41D2-4DDA-B7DB-1C472DAE2CA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886585" y="2057400"/>
            <a:ext cx="5369560" cy="443674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2057400" y="6494145"/>
            <a:ext cx="50533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000"/>
              <a:t>Fonte: AGRAWAL, P. A., Fiber-Optic Communication Systems. John Wiley &amp; Sons, 2012.</a:t>
            </a:r>
            <a:endParaRPr lang="pt-BR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pt-BR" altLang="en-US"/>
              <a:t>Contraste de índice</a:t>
            </a:r>
            <a:endParaRPr lang="pt-BR" altLang="en-US"/>
          </a:p>
        </p:txBody>
      </p:sp>
      <p:sp>
        <p:nvSpPr>
          <p:cNvPr id="19" name="Espaço Reservado para Conteúdo 18"/>
          <p:cNvSpPr>
            <a:spLocks noGrp="1"/>
          </p:cNvSpPr>
          <p:nvPr>
            <p:ph idx="1"/>
          </p:nvPr>
        </p:nvSpPr>
        <p:spPr/>
        <p:txBody>
          <a:bodyPr/>
          <a:p>
            <a:endParaRPr lang="pt-BR" alt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533400" y="2133600"/>
            <a:ext cx="3653790" cy="3653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>
              <a:solidFill>
                <a:schemeClr val="tx1"/>
              </a:solidFill>
            </a:endParaRPr>
          </a:p>
          <a:p>
            <a:pPr algn="ctr"/>
            <a:endParaRPr lang="pt-BR" altLang="en-US">
              <a:solidFill>
                <a:schemeClr val="tx1"/>
              </a:solidFill>
            </a:endParaRPr>
          </a:p>
          <a:p>
            <a:pPr algn="ctr"/>
            <a:endParaRPr lang="pt-BR" altLang="en-US">
              <a:solidFill>
                <a:schemeClr val="tx1"/>
              </a:solidFill>
            </a:endParaRPr>
          </a:p>
          <a:p>
            <a:pPr algn="ctr"/>
            <a:endParaRPr lang="pt-BR" altLang="en-US">
              <a:solidFill>
                <a:schemeClr val="tx1"/>
              </a:solidFill>
            </a:endParaRPr>
          </a:p>
          <a:p>
            <a:pPr algn="ctr"/>
            <a:endParaRPr lang="pt-BR" altLang="en-US">
              <a:solidFill>
                <a:schemeClr val="tx1"/>
              </a:solidFill>
            </a:endParaRPr>
          </a:p>
          <a:p>
            <a:pPr algn="ctr"/>
            <a:endParaRPr lang="pt-BR" altLang="en-US">
              <a:solidFill>
                <a:schemeClr val="tx1"/>
              </a:solidFill>
            </a:endParaRPr>
          </a:p>
          <a:p>
            <a:pPr algn="ctr"/>
            <a:endParaRPr lang="pt-BR" altLang="en-US">
              <a:solidFill>
                <a:schemeClr val="tx1"/>
              </a:solidFill>
            </a:endParaRPr>
          </a:p>
          <a:p>
            <a:pPr algn="ctr"/>
            <a:endParaRPr lang="pt-BR" altLang="en-US">
              <a:solidFill>
                <a:schemeClr val="tx1"/>
              </a:solidFill>
            </a:endParaRPr>
          </a:p>
          <a:p>
            <a:pPr algn="ctr"/>
            <a:endParaRPr lang="pt-BR" altLang="en-US">
              <a:solidFill>
                <a:schemeClr val="tx1"/>
              </a:solidFill>
            </a:endParaRPr>
          </a:p>
          <a:p>
            <a:pPr algn="ctr"/>
            <a:endParaRPr lang="pt-BR" altLang="en-US">
              <a:solidFill>
                <a:schemeClr val="tx1"/>
              </a:solidFill>
            </a:endParaRPr>
          </a:p>
          <a:p>
            <a:pPr algn="ctr"/>
            <a:endParaRPr lang="pt-BR" altLang="en-US">
              <a:solidFill>
                <a:schemeClr val="tx1"/>
              </a:solidFill>
            </a:endParaRPr>
          </a:p>
          <a:p>
            <a:pPr algn="ctr"/>
            <a:r>
              <a:rPr lang="pt-BR" altLang="en-US">
                <a:solidFill>
                  <a:schemeClr val="tx1"/>
                </a:solidFill>
              </a:rPr>
              <a:t>Guia de sílica</a:t>
            </a:r>
            <a:endParaRPr lang="pt-BR" altLang="en-US">
              <a:solidFill>
                <a:schemeClr val="tx1"/>
              </a:solidFill>
            </a:endParaRPr>
          </a:p>
          <a:p>
            <a:pPr algn="ctr"/>
            <a:r>
              <a:rPr lang="pt-BR" altLang="en-US">
                <a:solidFill>
                  <a:schemeClr val="tx1"/>
                </a:solidFill>
              </a:rPr>
              <a:t>Contraste de índice ~0,1%</a:t>
            </a:r>
            <a:endParaRPr lang="pt-BR" altLang="en-US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629400" y="2438400"/>
            <a:ext cx="9144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Retângulo 7"/>
          <p:cNvSpPr/>
          <p:nvPr/>
        </p:nvSpPr>
        <p:spPr>
          <a:xfrm>
            <a:off x="5964555" y="2743200"/>
            <a:ext cx="2243455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5964555" y="3048000"/>
            <a:ext cx="2243455" cy="3048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 sz="1000"/>
          </a:p>
        </p:txBody>
      </p:sp>
      <p:sp>
        <p:nvSpPr>
          <p:cNvPr id="10" name="Retângulo 9"/>
          <p:cNvSpPr/>
          <p:nvPr/>
        </p:nvSpPr>
        <p:spPr>
          <a:xfrm>
            <a:off x="5964555" y="3352800"/>
            <a:ext cx="2243455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1" name="Elipse 10"/>
          <p:cNvSpPr/>
          <p:nvPr/>
        </p:nvSpPr>
        <p:spPr>
          <a:xfrm>
            <a:off x="-381000" y="1161415"/>
            <a:ext cx="5598795" cy="5598795"/>
          </a:xfrm>
          <a:prstGeom prst="ellipse">
            <a:avLst/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69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Elipse 12"/>
          <p:cNvSpPr/>
          <p:nvPr/>
        </p:nvSpPr>
        <p:spPr>
          <a:xfrm>
            <a:off x="5525770" y="2461895"/>
            <a:ext cx="3121660" cy="867410"/>
          </a:xfrm>
          <a:prstGeom prst="ellipse">
            <a:avLst/>
          </a:prstGeom>
          <a:gradFill>
            <a:gsLst>
              <a:gs pos="0">
                <a:srgbClr val="FF0000"/>
              </a:gs>
              <a:gs pos="86000">
                <a:srgbClr val="FF00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4" name="Caixa de Texto 13"/>
          <p:cNvSpPr txBox="1"/>
          <p:nvPr/>
        </p:nvSpPr>
        <p:spPr>
          <a:xfrm>
            <a:off x="6040755" y="1757680"/>
            <a:ext cx="2113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>
                <a:sym typeface="+mn-ea"/>
              </a:rPr>
              <a:t>III-V Semicondutores</a:t>
            </a:r>
            <a:endParaRPr lang="pt-BR" altLang="en-US"/>
          </a:p>
          <a:p>
            <a:pPr algn="ctr"/>
            <a:r>
              <a:rPr lang="pt-BR" altLang="en-US">
                <a:sym typeface="+mn-ea"/>
              </a:rPr>
              <a:t>Contraste ~10%</a:t>
            </a:r>
            <a:endParaRPr lang="pt-BR" altLang="en-US"/>
          </a:p>
        </p:txBody>
      </p:sp>
      <p:sp>
        <p:nvSpPr>
          <p:cNvPr id="15" name="Retângulo 14"/>
          <p:cNvSpPr/>
          <p:nvPr/>
        </p:nvSpPr>
        <p:spPr>
          <a:xfrm>
            <a:off x="5964555" y="5257800"/>
            <a:ext cx="2209800" cy="8369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solidFill>
                  <a:schemeClr val="tx1"/>
                </a:solidFill>
              </a:rPr>
              <a:t>SOI</a:t>
            </a:r>
            <a:endParaRPr lang="pt-BR" altLang="en-US">
              <a:solidFill>
                <a:schemeClr val="tx1"/>
              </a:solidFill>
            </a:endParaRPr>
          </a:p>
          <a:p>
            <a:pPr algn="ctr"/>
            <a:endParaRPr lang="pt-BR" altLang="en-US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858000" y="4953000"/>
            <a:ext cx="457200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7" name="Elipse 16"/>
          <p:cNvSpPr/>
          <p:nvPr/>
        </p:nvSpPr>
        <p:spPr>
          <a:xfrm>
            <a:off x="6808470" y="4891405"/>
            <a:ext cx="556895" cy="428625"/>
          </a:xfrm>
          <a:prstGeom prst="ellipse">
            <a:avLst/>
          </a:prstGeom>
          <a:gradFill>
            <a:gsLst>
              <a:gs pos="0">
                <a:srgbClr val="FF0000"/>
              </a:gs>
              <a:gs pos="86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8" name="Caixa de Texto 17"/>
          <p:cNvSpPr txBox="1"/>
          <p:nvPr/>
        </p:nvSpPr>
        <p:spPr>
          <a:xfrm>
            <a:off x="6040755" y="4199890"/>
            <a:ext cx="2113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>
                <a:sym typeface="+mn-ea"/>
              </a:rPr>
              <a:t>Guia de silício</a:t>
            </a:r>
            <a:endParaRPr lang="pt-BR" altLang="en-US">
              <a:sym typeface="+mn-ea"/>
            </a:endParaRPr>
          </a:p>
          <a:p>
            <a:pPr algn="ctr"/>
            <a:r>
              <a:rPr lang="pt-BR" altLang="en-US">
                <a:sym typeface="+mn-ea"/>
              </a:rPr>
              <a:t>Contraste ~200%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7421245" y="4864100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i="1"/>
              <a:t>n</a:t>
            </a:r>
            <a:r>
              <a:rPr lang="pt-BR" altLang="en-US" baseline="-25000"/>
              <a:t>core </a:t>
            </a:r>
            <a:r>
              <a:rPr lang="pt-BR" altLang="en-US"/>
              <a:t>= 3.45</a:t>
            </a:r>
            <a:endParaRPr lang="pt-BR" altLang="en-US"/>
          </a:p>
        </p:txBody>
      </p:sp>
      <p:sp>
        <p:nvSpPr>
          <p:cNvPr id="12" name="Caixa de Texto 11"/>
          <p:cNvSpPr txBox="1"/>
          <p:nvPr/>
        </p:nvSpPr>
        <p:spPr>
          <a:xfrm>
            <a:off x="5964555" y="5715000"/>
            <a:ext cx="1363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i="1"/>
              <a:t>n</a:t>
            </a:r>
            <a:r>
              <a:rPr lang="pt-BR" altLang="en-US" baseline="-25000"/>
              <a:t>clading </a:t>
            </a:r>
            <a:r>
              <a:rPr lang="pt-BR" altLang="en-US"/>
              <a:t>= 1.45</a:t>
            </a:r>
            <a:endParaRPr lang="pt-B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Contraste de índice</a:t>
            </a:r>
            <a:endParaRPr lang="pt-BR" alt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graphicFrame>
        <p:nvGraphicFramePr>
          <p:cNvPr id="6" name="Espaço Reservado para Conteúdo 5"/>
          <p:cNvGraphicFramePr>
            <a:graphicFrameLocks noChangeAspect="1"/>
          </p:cNvGraphicFramePr>
          <p:nvPr>
            <p:ph idx="1"/>
          </p:nvPr>
        </p:nvGraphicFramePr>
        <p:xfrm>
          <a:off x="76200" y="1600200"/>
          <a:ext cx="2993579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686300" imgH="3381375" progId="Paint.Picture">
                  <p:embed/>
                </p:oleObj>
              </mc:Choice>
              <mc:Fallback>
                <p:oleObj name="" r:id="rId1" imgW="4686300" imgH="3381375" progId="Paint.Picture">
                  <p:embed/>
                  <p:pic>
                    <p:nvPicPr>
                      <p:cNvPr id="0" name="Imagem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" y="1600200"/>
                        <a:ext cx="2993579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/>
        </p:nvGraphicFramePr>
        <p:xfrm>
          <a:off x="3169285" y="1600200"/>
          <a:ext cx="2880268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4533900" imgH="3400425" progId="Paint.Picture">
                  <p:embed/>
                </p:oleObj>
              </mc:Choice>
              <mc:Fallback>
                <p:oleObj name="" r:id="rId3" imgW="4533900" imgH="3400425" progId="Paint.Picture">
                  <p:embed/>
                  <p:pic>
                    <p:nvPicPr>
                      <p:cNvPr id="0" name="Imagem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9285" y="1600200"/>
                        <a:ext cx="2880268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/>
        </p:nvGraphicFramePr>
        <p:xfrm>
          <a:off x="6149975" y="1600200"/>
          <a:ext cx="2940057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4524375" imgH="3324225" progId="Paint.Picture">
                  <p:embed/>
                </p:oleObj>
              </mc:Choice>
              <mc:Fallback>
                <p:oleObj name="" r:id="rId5" imgW="4524375" imgH="3324225" progId="Paint.Picture">
                  <p:embed/>
                  <p:pic>
                    <p:nvPicPr>
                      <p:cNvPr id="0" name="Imagem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9975" y="1600200"/>
                        <a:ext cx="2940057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aixa de Texto 13"/>
          <p:cNvSpPr txBox="1"/>
          <p:nvPr/>
        </p:nvSpPr>
        <p:spPr>
          <a:xfrm>
            <a:off x="304800" y="3810000"/>
            <a:ext cx="24942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600" b="1">
                <a:sym typeface="+mn-ea"/>
              </a:rPr>
              <a:t>Sílica em sílica</a:t>
            </a:r>
            <a:endParaRPr lang="pt-BR" altLang="en-US" sz="1600" b="1">
              <a:sym typeface="+mn-ea"/>
            </a:endParaRPr>
          </a:p>
          <a:p>
            <a:pPr algn="ctr"/>
            <a:r>
              <a:rPr lang="pt-BR" altLang="en-US" sz="1600"/>
              <a:t>Contraste ~0,01 - 0,1</a:t>
            </a:r>
            <a:endParaRPr lang="pt-BR" altLang="en-US" sz="1600"/>
          </a:p>
          <a:p>
            <a:pPr algn="ctr"/>
            <a:r>
              <a:rPr lang="pt-BR" altLang="en-US" sz="1600"/>
              <a:t>Diâmetro do modo ~ 8 um</a:t>
            </a:r>
            <a:endParaRPr lang="pt-BR" altLang="en-US" sz="1600"/>
          </a:p>
          <a:p>
            <a:pPr algn="ctr"/>
            <a:r>
              <a:rPr lang="pt-BR" altLang="en-US" sz="1600"/>
              <a:t>Curvatura ~5 mm</a:t>
            </a:r>
            <a:endParaRPr lang="pt-BR" altLang="en-US" sz="1600"/>
          </a:p>
          <a:p>
            <a:pPr algn="ctr"/>
            <a:r>
              <a:rPr lang="pt-BR" altLang="en-US" sz="1600"/>
              <a:t>Tamanho ~10 cm</a:t>
            </a:r>
            <a:r>
              <a:rPr lang="pt-BR" altLang="en-US" sz="1600" baseline="30000"/>
              <a:t>2</a:t>
            </a:r>
            <a:endParaRPr lang="pt-BR" altLang="en-US" sz="1600" baseline="30000"/>
          </a:p>
        </p:txBody>
      </p:sp>
      <p:sp>
        <p:nvSpPr>
          <p:cNvPr id="12" name="Caixa de Texto 11"/>
          <p:cNvSpPr txBox="1"/>
          <p:nvPr/>
        </p:nvSpPr>
        <p:spPr>
          <a:xfrm>
            <a:off x="3324860" y="3810000"/>
            <a:ext cx="24942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600" b="1">
                <a:sym typeface="+mn-ea"/>
              </a:rPr>
              <a:t>Fosfato de índio (InP)</a:t>
            </a:r>
            <a:endParaRPr lang="pt-BR" altLang="en-US" sz="1600">
              <a:sym typeface="+mn-ea"/>
            </a:endParaRPr>
          </a:p>
          <a:p>
            <a:pPr algn="ctr"/>
            <a:r>
              <a:rPr lang="pt-BR" altLang="en-US" sz="1600"/>
              <a:t>Contraste ~0,2 - 0,5</a:t>
            </a:r>
            <a:endParaRPr lang="pt-BR" altLang="en-US" sz="1600"/>
          </a:p>
          <a:p>
            <a:pPr algn="ctr"/>
            <a:r>
              <a:rPr lang="pt-BR" altLang="en-US" sz="1600"/>
              <a:t>Diâmetro do modo ~ 2 um</a:t>
            </a:r>
            <a:endParaRPr lang="pt-BR" altLang="en-US" sz="1600"/>
          </a:p>
          <a:p>
            <a:pPr algn="ctr"/>
            <a:r>
              <a:rPr lang="pt-BR" altLang="en-US" sz="1600"/>
              <a:t>Curvatura ~ 0,5 mm</a:t>
            </a:r>
            <a:endParaRPr lang="pt-BR" altLang="en-US" sz="1600"/>
          </a:p>
          <a:p>
            <a:pPr algn="ctr"/>
            <a:r>
              <a:rPr lang="pt-BR" altLang="en-US" sz="1600"/>
              <a:t>Tamanho ~ 10 mm</a:t>
            </a:r>
            <a:r>
              <a:rPr lang="pt-BR" altLang="en-US" sz="1600" baseline="30000"/>
              <a:t>2</a:t>
            </a:r>
            <a:endParaRPr lang="pt-BR" altLang="en-US" sz="1600" baseline="30000"/>
          </a:p>
        </p:txBody>
      </p:sp>
      <p:sp>
        <p:nvSpPr>
          <p:cNvPr id="13" name="Caixa de Texto 12"/>
          <p:cNvSpPr txBox="1"/>
          <p:nvPr/>
        </p:nvSpPr>
        <p:spPr>
          <a:xfrm>
            <a:off x="6307455" y="3810000"/>
            <a:ext cx="26244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600" b="1">
                <a:sym typeface="+mn-ea"/>
              </a:rPr>
              <a:t>Silicon on insulator (SOI)</a:t>
            </a:r>
            <a:endParaRPr lang="pt-BR" altLang="en-US" sz="1600" b="1">
              <a:sym typeface="+mn-ea"/>
            </a:endParaRPr>
          </a:p>
          <a:p>
            <a:pPr algn="ctr"/>
            <a:r>
              <a:rPr lang="pt-BR" altLang="en-US" sz="1600"/>
              <a:t>Contraste ~1,0 - 2,5</a:t>
            </a:r>
            <a:endParaRPr lang="pt-BR" altLang="en-US" sz="1600"/>
          </a:p>
          <a:p>
            <a:pPr algn="ctr"/>
            <a:r>
              <a:rPr lang="pt-BR" altLang="en-US" sz="1600"/>
              <a:t>Diâmetro do modo ~ 0,4 um</a:t>
            </a:r>
            <a:endParaRPr lang="pt-BR" altLang="en-US" sz="1600"/>
          </a:p>
          <a:p>
            <a:pPr algn="ctr"/>
            <a:r>
              <a:rPr lang="pt-BR" altLang="en-US" sz="1600"/>
              <a:t>Curvatura ~ 5 um</a:t>
            </a:r>
            <a:endParaRPr lang="pt-BR" altLang="en-US" sz="1600"/>
          </a:p>
          <a:p>
            <a:pPr algn="ctr"/>
            <a:r>
              <a:rPr lang="pt-BR" altLang="en-US" sz="1600"/>
              <a:t>Tamanho ~ 0,1 mm</a:t>
            </a:r>
            <a:r>
              <a:rPr lang="pt-BR" altLang="en-US" sz="1600" baseline="30000"/>
              <a:t>2</a:t>
            </a:r>
            <a:endParaRPr lang="pt-BR" altLang="en-US" sz="1600" baseline="30000"/>
          </a:p>
        </p:txBody>
      </p:sp>
      <p:sp>
        <p:nvSpPr>
          <p:cNvPr id="15" name="Caixa de Texto 14"/>
          <p:cNvSpPr txBox="1"/>
          <p:nvPr/>
        </p:nvSpPr>
        <p:spPr>
          <a:xfrm>
            <a:off x="1981200" y="5181600"/>
            <a:ext cx="5116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200"/>
              <a:t>Adaptado de http://www.photonics.intec.ugent.be/download/pub_4128.pdf</a:t>
            </a:r>
            <a:endParaRPr lang="pt-BR" altLang="en-US" sz="1200"/>
          </a:p>
        </p:txBody>
      </p:sp>
      <p:sp>
        <p:nvSpPr>
          <p:cNvPr id="3" name="Seta para a direita 2"/>
          <p:cNvSpPr/>
          <p:nvPr/>
        </p:nvSpPr>
        <p:spPr>
          <a:xfrm>
            <a:off x="2557780" y="6051550"/>
            <a:ext cx="3962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6" name="Caixa de Texto 15"/>
          <p:cNvSpPr txBox="1"/>
          <p:nvPr/>
        </p:nvSpPr>
        <p:spPr>
          <a:xfrm>
            <a:off x="2987040" y="5715000"/>
            <a:ext cx="3169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b="1"/>
              <a:t>Redução de dimensão (10000x)</a:t>
            </a:r>
            <a:endParaRPr lang="pt-BR" altLang="en-US" b="1"/>
          </a:p>
        </p:txBody>
      </p:sp>
      <p:sp>
        <p:nvSpPr>
          <p:cNvPr id="17" name="Caixa de Texto 16"/>
          <p:cNvSpPr txBox="1"/>
          <p:nvPr/>
        </p:nvSpPr>
        <p:spPr>
          <a:xfrm>
            <a:off x="2236470" y="6324600"/>
            <a:ext cx="460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b="1"/>
              <a:t>Aumento de complexidade - circuitos (10000x)</a:t>
            </a:r>
            <a:endParaRPr lang="pt-BR" altLang="en-US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Introdução</a:t>
            </a:r>
            <a:endParaRPr lang="pt-BR" alt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pic>
        <p:nvPicPr>
          <p:cNvPr id="102" name="Imagem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62000" y="1417955"/>
            <a:ext cx="7707630" cy="49834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Introdução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pt-BR" alt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pic>
        <p:nvPicPr>
          <p:cNvPr id="103" name="Imagem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15315" y="1219200"/>
            <a:ext cx="7914005" cy="51168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t-BR" altLang="en-US"/>
              <a:t>Introdução</a:t>
            </a:r>
            <a:br>
              <a:rPr lang="pt-BR" altLang="en-US"/>
            </a:br>
            <a:r>
              <a:rPr lang="pt-BR" altLang="en-US" sz="2445" b="1"/>
              <a:t>Metodologia simples de projeto</a:t>
            </a:r>
            <a:endParaRPr lang="pt-BR" altLang="en-US" sz="2445" b="1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pic>
        <p:nvPicPr>
          <p:cNvPr id="6" name="Espaço Reservado para Conteúdo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2305" y="1600200"/>
            <a:ext cx="7818120" cy="4526280"/>
          </a:xfrm>
          <a:prstGeom prst="rect">
            <a:avLst/>
          </a:prstGeom>
        </p:spPr>
      </p:pic>
      <p:sp>
        <p:nvSpPr>
          <p:cNvPr id="15" name="Caixa de Texto 14"/>
          <p:cNvSpPr txBox="1"/>
          <p:nvPr/>
        </p:nvSpPr>
        <p:spPr>
          <a:xfrm>
            <a:off x="2057400" y="6019800"/>
            <a:ext cx="5116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200"/>
              <a:t>Adaptado de http://www.photonics.intec.ugent.be/download/pub_4128.pdf</a:t>
            </a:r>
            <a:endParaRPr lang="pt-BR" alt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t-BR" altLang="en-US"/>
              <a:t>Introdução</a:t>
            </a:r>
            <a:br>
              <a:rPr lang="pt-BR" altLang="en-US"/>
            </a:br>
            <a:r>
              <a:rPr lang="pt-BR" altLang="en-US" sz="2445" b="1"/>
              <a:t>Abstração</a:t>
            </a:r>
            <a:endParaRPr lang="pt-BR" altLang="en-US" sz="2445" b="1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sp>
        <p:nvSpPr>
          <p:cNvPr id="15" name="Caixa de Texto 14"/>
          <p:cNvSpPr txBox="1"/>
          <p:nvPr/>
        </p:nvSpPr>
        <p:spPr>
          <a:xfrm>
            <a:off x="2057400" y="6019800"/>
            <a:ext cx="5116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200"/>
              <a:t>Adaptado de http://www.photonics.intec.ugent.be/download/pub_4128.pdf</a:t>
            </a:r>
            <a:endParaRPr lang="pt-BR" altLang="en-US" sz="1200"/>
          </a:p>
        </p:txBody>
      </p:sp>
      <p:pic>
        <p:nvPicPr>
          <p:cNvPr id="7" name="Espaço Reservado para Conteúdo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59890"/>
            <a:ext cx="8229600" cy="44056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t-BR" altLang="en-US"/>
              <a:t>Introdução</a:t>
            </a:r>
            <a:br>
              <a:rPr lang="pt-BR" altLang="en-US"/>
            </a:br>
            <a:r>
              <a:rPr lang="pt-BR" altLang="en-US" sz="2445" b="1"/>
              <a:t>Abstração</a:t>
            </a:r>
            <a:endParaRPr lang="pt-BR" altLang="en-US" sz="2445" b="1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sp>
        <p:nvSpPr>
          <p:cNvPr id="15" name="Caixa de Texto 14"/>
          <p:cNvSpPr txBox="1"/>
          <p:nvPr/>
        </p:nvSpPr>
        <p:spPr>
          <a:xfrm>
            <a:off x="2057400" y="6019800"/>
            <a:ext cx="5116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200"/>
              <a:t>Adaptado de http://www.photonics.intec.ugent.be/download/pub_4128.pdf</a:t>
            </a:r>
            <a:endParaRPr lang="pt-BR" altLang="en-US" sz="1200"/>
          </a:p>
        </p:txBody>
      </p:sp>
      <p:graphicFrame>
        <p:nvGraphicFramePr>
          <p:cNvPr id="6" name="Espaço Reservado para Conteúdo 5"/>
          <p:cNvGraphicFramePr>
            <a:graphicFrameLocks noChangeAspect="1"/>
          </p:cNvGraphicFramePr>
          <p:nvPr>
            <p:ph idx="1"/>
          </p:nvPr>
        </p:nvGraphicFramePr>
        <p:xfrm>
          <a:off x="457200" y="2235200"/>
          <a:ext cx="8229600" cy="325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1363325" imgH="4495800" progId="Paint.Picture">
                  <p:embed/>
                </p:oleObj>
              </mc:Choice>
              <mc:Fallback>
                <p:oleObj name="" r:id="rId1" imgW="11363325" imgH="4495800" progId="Paint.Picture">
                  <p:embed/>
                  <p:pic>
                    <p:nvPicPr>
                      <p:cNvPr id="0" name="Imagem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235200"/>
                        <a:ext cx="8229600" cy="325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Ementa</a:t>
            </a:r>
            <a:endParaRPr lang="pt-BR" alt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graphicFrame>
        <p:nvGraphicFramePr>
          <p:cNvPr id="6" name="Espaço Reservado para Conteúdo 5"/>
          <p:cNvGraphicFramePr/>
          <p:nvPr>
            <p:ph idx="1"/>
          </p:nvPr>
        </p:nvGraphicFramePr>
        <p:xfrm>
          <a:off x="457200" y="1417955"/>
          <a:ext cx="4709795" cy="46939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794385"/>
                <a:gridCol w="3915410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 b="1"/>
                        <a:t>Item</a:t>
                      </a:r>
                      <a:endParaRPr lang="pt-BR" altLang="en-US" sz="1600" b="1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 b="1"/>
                        <a:t>Tema</a:t>
                      </a:r>
                      <a:endParaRPr lang="pt-BR" altLang="en-US" sz="1600" b="1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1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Revisão - eletromagnetismo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2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Problema modal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3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Guia slab simétrico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4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Guia slab assimétrico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5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Guias retangulares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6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Acopladores de guias ópticos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7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Teoria dos modos acoplados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8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Acopladores ópticos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9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Interferômetros de Mach-Zehnder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10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Ressonadores ópticos em anel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11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Grades de Bragg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12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Layout de circuitos fotônicos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/>
                        <a:t>13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Modelos compactos de componentes</a:t>
                      </a:r>
                      <a:endParaRPr lang="pt-BR" altLang="en-US" sz="160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Caixa de Texto 6"/>
          <p:cNvSpPr txBox="1"/>
          <p:nvPr/>
        </p:nvSpPr>
        <p:spPr>
          <a:xfrm>
            <a:off x="5410200" y="2472690"/>
            <a:ext cx="32988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/>
              <a:t>Atividades de laboratório</a:t>
            </a:r>
            <a:endParaRPr lang="pt-BR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en-US"/>
              <a:t>Lumerical MODE</a:t>
            </a:r>
            <a:endParaRPr lang="pt-BR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en-US"/>
              <a:t>Lumerical FDTD</a:t>
            </a:r>
            <a:endParaRPr lang="pt-BR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en-US"/>
              <a:t>Lumerical Interconnect</a:t>
            </a:r>
            <a:endParaRPr lang="pt-BR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en-US"/>
              <a:t>Klayout</a:t>
            </a:r>
            <a:endParaRPr lang="pt-BR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en-US"/>
              <a:t>Lumerical CML</a:t>
            </a:r>
            <a:endParaRPr lang="pt-BR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altLang="en-US"/>
              <a:t>Outras ferramentas:</a:t>
            </a:r>
            <a:endParaRPr lang="pt-BR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en-US"/>
              <a:t>Python</a:t>
            </a:r>
            <a:endParaRPr lang="pt-BR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en-US"/>
              <a:t>Matlab/Octave</a:t>
            </a:r>
            <a:endParaRPr lang="pt-B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pt-BR" dirty="0" smtClean="0"/>
              <a:t>O que é um circuito?</a:t>
            </a:r>
            <a:endParaRPr lang="pt-BR" dirty="0" smtClean="0"/>
          </a:p>
          <a:p>
            <a:pPr lvl="2" algn="just"/>
            <a:r>
              <a:rPr lang="pt-BR" dirty="0" smtClean="0"/>
              <a:t>Conjunto de componentes correlacionados de maneira à desempenhar uma funcionalidade desejada;</a:t>
            </a:r>
            <a:endParaRPr lang="pt-BR" dirty="0" smtClean="0"/>
          </a:p>
          <a:p>
            <a:pPr lvl="2" algn="just"/>
            <a:r>
              <a:rPr lang="pt-BR" dirty="0" smtClean="0"/>
              <a:t>Exemplos: circuito elétrico (quais componentes?)</a:t>
            </a:r>
            <a:endParaRPr lang="pt-BR" dirty="0" smtClean="0"/>
          </a:p>
          <a:p>
            <a:pPr lvl="1" algn="just"/>
            <a:r>
              <a:rPr lang="pt-BR" dirty="0" smtClean="0"/>
              <a:t>O que é um circuito integrado?</a:t>
            </a:r>
            <a:endParaRPr lang="pt-BR" dirty="0" smtClean="0"/>
          </a:p>
          <a:p>
            <a:pPr lvl="2" algn="just"/>
            <a:r>
              <a:rPr lang="pt-BR" dirty="0" smtClean="0"/>
              <a:t>Conjunto de componentes discretos e blocos individuais que resultam em um circuito com funcionalidade global;</a:t>
            </a:r>
            <a:endParaRPr lang="pt-BR" dirty="0" smtClean="0"/>
          </a:p>
          <a:p>
            <a:pPr lvl="2" algn="just"/>
            <a:r>
              <a:rPr lang="pt-BR" dirty="0" smtClean="0"/>
              <a:t>Exemplo: circuito elétrico integrado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73C7-41D2-4DDA-B7DB-1C472DAE2CA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pt-BR" altLang="en-US"/>
              <a:t>Livros</a:t>
            </a:r>
            <a:endParaRPr lang="pt-BR" alt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pic>
        <p:nvPicPr>
          <p:cNvPr id="103" name="Imagem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Imagem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483" y="1371600"/>
            <a:ext cx="1504286" cy="23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Imagem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35" y="1371600"/>
            <a:ext cx="1598638" cy="23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Imagem 106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Imagem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165" y="3886200"/>
            <a:ext cx="1547611" cy="23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Imagem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130" y="3885883"/>
            <a:ext cx="1556828" cy="23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Imagem 109"/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Imagem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0" y="1417638"/>
            <a:ext cx="1566254" cy="23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Imagem 1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2950" y="3962083"/>
            <a:ext cx="1556874" cy="23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Espaço Reservado para Conteúdo 1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863975"/>
            <a:ext cx="1482485" cy="23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Espaço Reservado para Conteúdo 7"/>
          <p:cNvPicPr>
            <a:picLocks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009515" y="1371600"/>
            <a:ext cx="1546523" cy="234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Aplicações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t-BR" altLang="en-US"/>
              <a:t>Material processing;</a:t>
            </a:r>
            <a:endParaRPr lang="pt-BR" altLang="en-US"/>
          </a:p>
          <a:p>
            <a:r>
              <a:rPr lang="pt-BR" altLang="en-US"/>
              <a:t>Displays and lighting;</a:t>
            </a:r>
            <a:endParaRPr lang="pt-BR" altLang="en-US"/>
          </a:p>
          <a:p>
            <a:r>
              <a:rPr lang="pt-BR" altLang="en-US"/>
              <a:t>Optical communication;</a:t>
            </a:r>
            <a:endParaRPr lang="pt-BR" altLang="en-US"/>
          </a:p>
          <a:p>
            <a:r>
              <a:rPr lang="pt-BR" altLang="en-US"/>
              <a:t>Sensing;</a:t>
            </a:r>
            <a:endParaRPr lang="pt-BR" altLang="en-US"/>
          </a:p>
          <a:p>
            <a:r>
              <a:rPr lang="pt-BR" altLang="en-US"/>
              <a:t>High performance computing;</a:t>
            </a:r>
            <a:endParaRPr lang="pt-BR" altLang="en-US"/>
          </a:p>
          <a:p>
            <a:r>
              <a:rPr lang="pt-BR" altLang="en-US"/>
              <a:t>LIDAR;</a:t>
            </a:r>
            <a:endParaRPr lang="pt-BR" alt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Optical communications</a:t>
            </a:r>
            <a:endParaRPr lang="pt-BR" alt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graphicFrame>
        <p:nvGraphicFramePr>
          <p:cNvPr id="14" name="Espaço Reservado para Conteúdo 13"/>
          <p:cNvGraphicFramePr/>
          <p:nvPr>
            <p:ph idx="1"/>
          </p:nvPr>
        </p:nvGraphicFramePr>
        <p:xfrm>
          <a:off x="168275" y="2057400"/>
          <a:ext cx="8807450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9391015" imgH="6286500" progId="Paint.Picture">
                  <p:embed/>
                </p:oleObj>
              </mc:Choice>
              <mc:Fallback>
                <p:oleObj name="" r:id="rId1" imgW="9391015" imgH="6286500" progId="Paint.Picture">
                  <p:embed/>
                  <p:pic>
                    <p:nvPicPr>
                      <p:cNvPr id="0" name="Imagem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8275" y="2057400"/>
                        <a:ext cx="8807450" cy="389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aixa de Texto 15"/>
          <p:cNvSpPr txBox="1"/>
          <p:nvPr/>
        </p:nvSpPr>
        <p:spPr>
          <a:xfrm>
            <a:off x="1666240" y="6080760"/>
            <a:ext cx="5811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200"/>
              <a:t>https://www.juniper.net/assets/us/en/local/pdf/nxtwork/silicon-photonics.pdf</a:t>
            </a:r>
            <a:endParaRPr lang="pt-BR" altLang="en-US"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Optical communications</a:t>
            </a:r>
            <a:endParaRPr lang="pt-BR" alt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graphicFrame>
        <p:nvGraphicFramePr>
          <p:cNvPr id="14" name="Espaço Reservado para Conteúdo 13"/>
          <p:cNvGraphicFramePr/>
          <p:nvPr>
            <p:ph idx="1"/>
          </p:nvPr>
        </p:nvGraphicFramePr>
        <p:xfrm>
          <a:off x="168275" y="2057400"/>
          <a:ext cx="8807450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9391015" imgH="6286500" progId="Paint.Picture">
                  <p:embed/>
                </p:oleObj>
              </mc:Choice>
              <mc:Fallback>
                <p:oleObj name="" r:id="rId1" imgW="9391015" imgH="6286500" progId="Paint.Picture">
                  <p:embed/>
                  <p:pic>
                    <p:nvPicPr>
                      <p:cNvPr id="0" name="Imagem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8275" y="2057400"/>
                        <a:ext cx="8807450" cy="389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aixa de Texto 15"/>
          <p:cNvSpPr txBox="1"/>
          <p:nvPr/>
        </p:nvSpPr>
        <p:spPr>
          <a:xfrm>
            <a:off x="1666240" y="6080760"/>
            <a:ext cx="5811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200"/>
              <a:t>https://www.juniper.net/assets/us/en/local/pdf/nxtwork/silicon-photonics.pdf</a:t>
            </a:r>
            <a:endParaRPr lang="pt-BR" altLang="en-US" sz="1200"/>
          </a:p>
        </p:txBody>
      </p:sp>
      <p:graphicFrame>
        <p:nvGraphicFramePr>
          <p:cNvPr id="3" name="Objeto 2"/>
          <p:cNvGraphicFramePr/>
          <p:nvPr/>
        </p:nvGraphicFramePr>
        <p:xfrm>
          <a:off x="2613025" y="1974850"/>
          <a:ext cx="3917950" cy="290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3914775" imgH="2905125" progId="Paint.Picture">
                  <p:embed/>
                </p:oleObj>
              </mc:Choice>
              <mc:Fallback>
                <p:oleObj name="" r:id="rId3" imgW="3914775" imgH="2905125" progId="Paint.Picture">
                  <p:embed/>
                  <p:pic>
                    <p:nvPicPr>
                      <p:cNvPr id="0" name="Imagem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3025" y="1974850"/>
                        <a:ext cx="3917950" cy="290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>
                <a:sym typeface="+mn-ea"/>
              </a:rPr>
              <a:t>Optical communications</a:t>
            </a:r>
            <a:endParaRPr lang="pt-BR" alt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graphicFrame>
        <p:nvGraphicFramePr>
          <p:cNvPr id="9" name="Espaço Reservado para Conteúdo 8"/>
          <p:cNvGraphicFramePr/>
          <p:nvPr>
            <p:ph idx="1"/>
          </p:nvPr>
        </p:nvGraphicFramePr>
        <p:xfrm>
          <a:off x="457200" y="1705726"/>
          <a:ext cx="8229600" cy="4314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8914765" imgH="7696200" progId="Paint.Picture">
                  <p:embed/>
                </p:oleObj>
              </mc:Choice>
              <mc:Fallback>
                <p:oleObj name="" r:id="rId1" imgW="8914765" imgH="7696200" progId="Paint.Picture">
                  <p:embed/>
                  <p:pic>
                    <p:nvPicPr>
                      <p:cNvPr id="0" name="Imagem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1705726"/>
                        <a:ext cx="8229600" cy="4314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ixa de Texto 10"/>
          <p:cNvSpPr txBox="1"/>
          <p:nvPr/>
        </p:nvSpPr>
        <p:spPr>
          <a:xfrm>
            <a:off x="2437765" y="6248400"/>
            <a:ext cx="42678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200"/>
              <a:t>http://www.photonics.intec.ugent.be/download/pub_4726.pdf</a:t>
            </a:r>
            <a:endParaRPr lang="pt-BR" altLang="en-US" sz="1200"/>
          </a:p>
        </p:txBody>
      </p:sp>
      <p:sp>
        <p:nvSpPr>
          <p:cNvPr id="3" name="Retângulo arredondado 2"/>
          <p:cNvSpPr/>
          <p:nvPr/>
        </p:nvSpPr>
        <p:spPr>
          <a:xfrm>
            <a:off x="304800" y="2971800"/>
            <a:ext cx="2286000" cy="685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pt-B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73C7-41D2-4DDA-B7DB-1C472DAE2CA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0" name="Imagem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303020" y="1752600"/>
            <a:ext cx="6537960" cy="381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Caixa de Texto 4"/>
          <p:cNvSpPr txBox="1"/>
          <p:nvPr/>
        </p:nvSpPr>
        <p:spPr>
          <a:xfrm>
            <a:off x="2468245" y="5638800"/>
            <a:ext cx="4208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/>
              <a:t>Fonte: https://www.raspberrypi.com/</a:t>
            </a:r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pt-BR" dirty="0" smtClean="0"/>
              <a:t>O que é um circuito fotônico integrado?</a:t>
            </a:r>
            <a:endParaRPr lang="pt-BR" dirty="0" smtClean="0"/>
          </a:p>
          <a:p>
            <a:pPr lvl="2" algn="just"/>
            <a:r>
              <a:rPr lang="pt-BR" dirty="0" smtClean="0"/>
              <a:t>Conjunto de componentes discretos e blocos individuais que resultam em um circuito com funcionalidade global;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73C7-41D2-4DDA-B7DB-1C472DAE2CA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Objeto 4"/>
          <p:cNvGraphicFramePr/>
          <p:nvPr/>
        </p:nvGraphicFramePr>
        <p:xfrm>
          <a:off x="2514600" y="3352800"/>
          <a:ext cx="4627245" cy="308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991225" imgH="3990975" progId="Paint.Picture">
                  <p:embed/>
                </p:oleObj>
              </mc:Choice>
              <mc:Fallback>
                <p:oleObj name="" r:id="rId1" imgW="5991225" imgH="3990975" progId="Paint.Picture">
                  <p:embed/>
                  <p:pic>
                    <p:nvPicPr>
                      <p:cNvPr id="0" name="Imagem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4600" y="3352800"/>
                        <a:ext cx="4627245" cy="3082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aixa de Texto 6"/>
          <p:cNvSpPr txBox="1"/>
          <p:nvPr/>
        </p:nvSpPr>
        <p:spPr>
          <a:xfrm>
            <a:off x="3048000" y="6435090"/>
            <a:ext cx="368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/>
              <a:t>Fonte: https://brightphotonics.eu/</a:t>
            </a:r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pt-BR" dirty="0" smtClean="0"/>
              <a:t>O que é um circuito fotônico integrado?</a:t>
            </a:r>
            <a:endParaRPr lang="pt-BR" dirty="0" smtClean="0"/>
          </a:p>
          <a:p>
            <a:pPr lvl="2" algn="just"/>
            <a:r>
              <a:rPr lang="pt-BR" dirty="0" smtClean="0"/>
              <a:t>Conjunto de </a:t>
            </a:r>
            <a:r>
              <a:rPr lang="pt-BR" b="1" dirty="0" smtClean="0"/>
              <a:t>componentes discretos</a:t>
            </a:r>
            <a:r>
              <a:rPr lang="pt-BR" dirty="0" smtClean="0"/>
              <a:t> e </a:t>
            </a:r>
            <a:r>
              <a:rPr lang="pt-BR" b="1" dirty="0" smtClean="0"/>
              <a:t>blocos individuais</a:t>
            </a:r>
            <a:r>
              <a:rPr lang="pt-BR" dirty="0" smtClean="0"/>
              <a:t> que resultam em um circuito com funcionalidade global;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73C7-41D2-4DDA-B7DB-1C472DAE2CA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aixa de Texto 6"/>
          <p:cNvSpPr txBox="1"/>
          <p:nvPr/>
        </p:nvSpPr>
        <p:spPr>
          <a:xfrm>
            <a:off x="1637030" y="6435090"/>
            <a:ext cx="60121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000"/>
              <a:t>Fonte: https://www.comsol.com/blogs/silicon-photonics-designing-and-prototyping-silicon-waveguides/</a:t>
            </a:r>
            <a:endParaRPr lang="pt-BR" altLang="en-US" sz="1000"/>
          </a:p>
        </p:txBody>
      </p:sp>
      <p:pic>
        <p:nvPicPr>
          <p:cNvPr id="102" name="Imagem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990600" y="3271520"/>
            <a:ext cx="7305675" cy="31635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pt-BR" dirty="0" smtClean="0"/>
              <a:t>O que é um circuito fotônico integrado?</a:t>
            </a:r>
            <a:endParaRPr lang="pt-BR" dirty="0" smtClean="0"/>
          </a:p>
          <a:p>
            <a:pPr lvl="2" algn="just"/>
            <a:r>
              <a:rPr lang="pt-BR" dirty="0" smtClean="0"/>
              <a:t>Conjunto de </a:t>
            </a:r>
            <a:r>
              <a:rPr lang="pt-BR" b="1" dirty="0" smtClean="0"/>
              <a:t>componentes discretos</a:t>
            </a:r>
            <a:r>
              <a:rPr lang="pt-BR" dirty="0" smtClean="0"/>
              <a:t> e </a:t>
            </a:r>
            <a:r>
              <a:rPr lang="pt-BR" b="1" dirty="0" smtClean="0"/>
              <a:t>blocos individuais</a:t>
            </a:r>
            <a:r>
              <a:rPr lang="pt-BR" dirty="0" smtClean="0"/>
              <a:t> que resultam em um circuito com funcionalidade global;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73C7-41D2-4DDA-B7DB-1C472DAE2CA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aixa de Texto 6"/>
          <p:cNvSpPr txBox="1"/>
          <p:nvPr/>
        </p:nvSpPr>
        <p:spPr>
          <a:xfrm>
            <a:off x="1637030" y="6435090"/>
            <a:ext cx="60121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000"/>
              <a:t>http://www.photonics.intec.ugent.be/download/pub_4128.pdf</a:t>
            </a:r>
            <a:endParaRPr lang="pt-BR" altLang="en-US" sz="1000"/>
          </a:p>
        </p:txBody>
      </p:sp>
      <p:graphicFrame>
        <p:nvGraphicFramePr>
          <p:cNvPr id="5" name="Objeto 4"/>
          <p:cNvGraphicFramePr/>
          <p:nvPr/>
        </p:nvGraphicFramePr>
        <p:xfrm>
          <a:off x="1524000" y="3255010"/>
          <a:ext cx="6026150" cy="318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315700" imgH="5972175" progId="Paint.Picture">
                  <p:embed/>
                </p:oleObj>
              </mc:Choice>
              <mc:Fallback>
                <p:oleObj name="" r:id="rId1" imgW="11315700" imgH="5972175" progId="Paint.Picture">
                  <p:embed/>
                  <p:pic>
                    <p:nvPicPr>
                      <p:cNvPr id="0" name="Imagem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0" y="3255010"/>
                        <a:ext cx="6026150" cy="318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pt-BR" dirty="0" smtClean="0"/>
              <a:t>O que é um circuito fotônico integrado?</a:t>
            </a:r>
            <a:endParaRPr lang="pt-BR" dirty="0" smtClean="0"/>
          </a:p>
          <a:p>
            <a:pPr lvl="2" algn="just"/>
            <a:r>
              <a:rPr lang="pt-BR" dirty="0" smtClean="0"/>
              <a:t>Conjunto de </a:t>
            </a:r>
            <a:r>
              <a:rPr lang="pt-BR" b="1" dirty="0" smtClean="0"/>
              <a:t>componentes discretos</a:t>
            </a:r>
            <a:r>
              <a:rPr lang="pt-BR" dirty="0" smtClean="0"/>
              <a:t> e </a:t>
            </a:r>
            <a:r>
              <a:rPr lang="pt-BR" b="1" dirty="0" smtClean="0"/>
              <a:t>blocos individuais</a:t>
            </a:r>
            <a:r>
              <a:rPr lang="pt-BR" dirty="0" smtClean="0"/>
              <a:t> que resultam em um circuito com funcionalidade global;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73C7-41D2-4DDA-B7DB-1C472DAE2CA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aixa de Texto 6"/>
          <p:cNvSpPr txBox="1"/>
          <p:nvPr/>
        </p:nvSpPr>
        <p:spPr>
          <a:xfrm>
            <a:off x="1619885" y="5791200"/>
            <a:ext cx="60121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000"/>
              <a:t>Overview of building blocks available in VPItoolkit PDK GPIC</a:t>
            </a:r>
            <a:endParaRPr lang="pt-BR" altLang="en-US" sz="1000"/>
          </a:p>
        </p:txBody>
      </p:sp>
      <p:pic>
        <p:nvPicPr>
          <p:cNvPr id="115" name="Imagem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762000" y="3810000"/>
            <a:ext cx="7727315" cy="1812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sym typeface="+mn-ea"/>
              </a:rPr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espectro eletromagnético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246" y="2639553"/>
            <a:ext cx="7136799" cy="31610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 de Texto 4"/>
              <p:cNvSpPr txBox="1"/>
              <p:nvPr/>
            </p:nvSpPr>
            <p:spPr>
              <a:xfrm>
                <a:off x="3276600" y="6019800"/>
                <a:ext cx="2540000" cy="4959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t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pt-BR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pt-BR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pt-BR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 = </m:t>
                    </m:r>
                    <m:r>
                      <a:rPr lang="en-US" altLang="pt-BR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𝑐</m:t>
                    </m:r>
                    <m:r>
                      <a:rPr lang="en-US" altLang="pt-BR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 →</m:t>
                    </m:r>
                    <m:r>
                      <a:rPr lang="en-US" altLang="pt-BR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altLang="pt-BR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pt-BR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pt-BR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pt-BR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pt-BR" altLang="en-US"/>
                  <a:t> </a:t>
                </a:r>
                <a:endParaRPr lang="pt-BR" altLang="en-US"/>
              </a:p>
            </p:txBody>
          </p:sp>
        </mc:Choice>
        <mc:Fallback>
          <p:sp>
            <p:nvSpPr>
              <p:cNvPr id="5" name="Caixa de 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6019800"/>
                <a:ext cx="2540000" cy="495935"/>
              </a:xfrm>
              <a:prstGeom prst="rect">
                <a:avLst/>
              </a:prstGeom>
              <a:blipFill rotWithShape="1">
                <a:blip r:embed="rId2"/>
                <a:stretch>
                  <a:fillRect l="-500" t="-2561" r="-500" b="-2561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pt-B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Introdução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t-BR" altLang="en-US"/>
              <a:t>Condição básica do guiamento: reflexão interna total</a:t>
            </a:r>
            <a:endParaRPr lang="pt-BR" altLang="en-US"/>
          </a:p>
          <a:p>
            <a:r>
              <a:rPr lang="pt-BR" altLang="en-US"/>
              <a:t>Condições:</a:t>
            </a:r>
            <a:endParaRPr lang="pt-BR" altLang="en-US"/>
          </a:p>
          <a:p>
            <a:pPr lvl="1"/>
            <a:r>
              <a:rPr lang="pt-BR" altLang="en-US"/>
              <a:t>guia sem perdas (ou baixa perdas);</a:t>
            </a:r>
            <a:endParaRPr lang="pt-BR" altLang="en-US"/>
          </a:p>
          <a:p>
            <a:pPr lvl="1"/>
            <a:r>
              <a:rPr lang="pt-BR" altLang="en-US"/>
              <a:t>Índice de refração do meio menor que o índice do guia;</a:t>
            </a:r>
            <a:endParaRPr lang="pt-BR" alt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6652DCA-DCE8-4788-BC6D-E8D9E7FDD85F}" type="datetime1">
              <a:rPr lang="en-US" smtClean="0"/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25F9598-97DF-4895-85EA-577BF10D959C}" type="slidenum">
              <a:rPr lang="en-US" smtClean="0"/>
            </a:fld>
            <a:endParaRPr lang="en-US"/>
          </a:p>
        </p:txBody>
      </p:sp>
      <p:cxnSp>
        <p:nvCxnSpPr>
          <p:cNvPr id="6" name="Conector Reto 5"/>
          <p:cNvCxnSpPr/>
          <p:nvPr/>
        </p:nvCxnSpPr>
        <p:spPr>
          <a:xfrm>
            <a:off x="1605280" y="5357495"/>
            <a:ext cx="2052320" cy="8909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V="1">
            <a:off x="1605280" y="5029200"/>
            <a:ext cx="2092960" cy="1524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1600200" y="5257800"/>
            <a:ext cx="2032000" cy="381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Cubo 9"/>
          <p:cNvSpPr/>
          <p:nvPr/>
        </p:nvSpPr>
        <p:spPr>
          <a:xfrm rot="16200000">
            <a:off x="6286500" y="3924300"/>
            <a:ext cx="899160" cy="326136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cxnSp>
        <p:nvCxnSpPr>
          <p:cNvPr id="11" name="Conector Reto 10"/>
          <p:cNvCxnSpPr/>
          <p:nvPr/>
        </p:nvCxnSpPr>
        <p:spPr>
          <a:xfrm flipV="1">
            <a:off x="5154295" y="5283200"/>
            <a:ext cx="1494155" cy="318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638925" y="5284470"/>
            <a:ext cx="1737360" cy="3860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181600" y="5423535"/>
            <a:ext cx="1600200" cy="44386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6781800" y="5486400"/>
            <a:ext cx="1600200" cy="381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5181600" y="5486400"/>
            <a:ext cx="3200400" cy="3048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4151</Words>
  <Application>WPS Presentation</Application>
  <PresentationFormat>Apresentação na tela (4:3)</PresentationFormat>
  <Paragraphs>319</Paragraphs>
  <Slides>24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SimSun</vt:lpstr>
      <vt:lpstr>Wingdings</vt:lpstr>
      <vt:lpstr>Cambria Math</vt:lpstr>
      <vt:lpstr>Calibri</vt:lpstr>
      <vt:lpstr>Microsoft YaHei</vt:lpstr>
      <vt:lpstr>Arial Unicode MS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Projeto de circuitos fotônicos em silício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PowerPoint 演示文稿</vt:lpstr>
      <vt:lpstr>Introdução</vt:lpstr>
      <vt:lpstr>Introdução</vt:lpstr>
      <vt:lpstr>Contraste de índice</vt:lpstr>
      <vt:lpstr>Contraste de índice</vt:lpstr>
      <vt:lpstr>PowerPoint 演示文稿</vt:lpstr>
      <vt:lpstr>PowerPoint 演示文稿</vt:lpstr>
      <vt:lpstr>PowerPoint 演示文稿</vt:lpstr>
      <vt:lpstr>Introdução Metodologia simples de projeto</vt:lpstr>
      <vt:lpstr>Introdução Abstração</vt:lpstr>
      <vt:lpstr>Ementa</vt:lpstr>
      <vt:lpstr>Livros</vt:lpstr>
      <vt:lpstr>Aplicações</vt:lpstr>
      <vt:lpstr>Optical communications</vt:lpstr>
      <vt:lpstr>Optical communications</vt:lpstr>
      <vt:lpstr>Optical communications</vt:lpstr>
    </vt:vector>
  </TitlesOfParts>
  <Company>DTU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Edson Porto Da Silva</dc:creator>
  <cp:lastModifiedBy>Adolfo</cp:lastModifiedBy>
  <cp:revision>115</cp:revision>
  <dcterms:created xsi:type="dcterms:W3CDTF">2015-08-10T14:21:00Z</dcterms:created>
  <dcterms:modified xsi:type="dcterms:W3CDTF">2021-11-26T13:43:13Z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30E5BE99249046D98EB6FC715B6FA0E6</vt:lpwstr>
  </property>
  <property fmtid="{D5CDD505-2E9C-101B-9397-08002B2CF9AE}" pid="3" name="KSOProductBuildVer">
    <vt:lpwstr>1046-11.2.0.10382</vt:lpwstr>
  </property>
</Properties>
</file>